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5"/>
  </p:normalViewPr>
  <p:slideViewPr>
    <p:cSldViewPr>
      <p:cViewPr varScale="1">
        <p:scale>
          <a:sx n="105" d="100"/>
          <a:sy n="105" d="100"/>
        </p:scale>
        <p:origin x="18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3202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0EA6E-EEF8-4124-A1F8-1C0E8CE80DE6}" type="datetimeFigureOut">
              <a:rPr lang="ko-KR" altLang="en-US" smtClean="0"/>
              <a:t>2024. 11. 11.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D611E-DB31-4F14-851E-8D891EC5A4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2197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12B51-CA8D-A94B-A70E-390321109C8A}" type="datetimeFigureOut">
              <a:rPr lang="sl-SI" smtClean="0"/>
              <a:t>11. 11. 24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A3C56-8384-324B-8387-D3AF18FFA6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32834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FA3C56-8384-324B-8387-D3AF18FFA695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5810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907703" y="1449540"/>
            <a:ext cx="5328592" cy="3922120"/>
            <a:chOff x="1907704" y="1459898"/>
            <a:chExt cx="5328592" cy="3922120"/>
          </a:xfrm>
        </p:grpSpPr>
        <p:sp>
          <p:nvSpPr>
            <p:cNvPr id="2" name="Rectangle 1"/>
            <p:cNvSpPr/>
            <p:nvPr/>
          </p:nvSpPr>
          <p:spPr>
            <a:xfrm>
              <a:off x="2026972" y="1556793"/>
              <a:ext cx="5065308" cy="3728330"/>
            </a:xfrm>
            <a:custGeom>
              <a:avLst/>
              <a:gdLst/>
              <a:ahLst/>
              <a:cxnLst/>
              <a:rect l="l" t="t" r="r" b="b"/>
              <a:pathLst>
                <a:path w="4464496" h="4464497">
                  <a:moveTo>
                    <a:pt x="1087670" y="0"/>
                  </a:moveTo>
                  <a:lnTo>
                    <a:pt x="2209558" y="0"/>
                  </a:lnTo>
                  <a:lnTo>
                    <a:pt x="2254939" y="0"/>
                  </a:lnTo>
                  <a:lnTo>
                    <a:pt x="3376827" y="0"/>
                  </a:lnTo>
                  <a:cubicBezTo>
                    <a:pt x="3376827" y="221413"/>
                    <a:pt x="3556317" y="400903"/>
                    <a:pt x="3777730" y="400903"/>
                  </a:cubicBezTo>
                  <a:cubicBezTo>
                    <a:pt x="3779832" y="400903"/>
                    <a:pt x="3781931" y="400887"/>
                    <a:pt x="3784017" y="400269"/>
                  </a:cubicBezTo>
                  <a:lnTo>
                    <a:pt x="3784017" y="683477"/>
                  </a:lnTo>
                  <a:lnTo>
                    <a:pt x="4064227" y="683477"/>
                  </a:lnTo>
                  <a:cubicBezTo>
                    <a:pt x="4063609" y="685563"/>
                    <a:pt x="4063593" y="687662"/>
                    <a:pt x="4063593" y="689764"/>
                  </a:cubicBezTo>
                  <a:cubicBezTo>
                    <a:pt x="4063593" y="911177"/>
                    <a:pt x="4243083" y="1090667"/>
                    <a:pt x="4464496" y="1090667"/>
                  </a:cubicBezTo>
                  <a:lnTo>
                    <a:pt x="4464496" y="2212555"/>
                  </a:lnTo>
                  <a:lnTo>
                    <a:pt x="4464496" y="2257936"/>
                  </a:lnTo>
                  <a:lnTo>
                    <a:pt x="4464496" y="3379824"/>
                  </a:lnTo>
                  <a:cubicBezTo>
                    <a:pt x="4243083" y="3379824"/>
                    <a:pt x="4063593" y="3559314"/>
                    <a:pt x="4063593" y="3780727"/>
                  </a:cubicBezTo>
                  <a:cubicBezTo>
                    <a:pt x="4063593" y="3782829"/>
                    <a:pt x="4063609" y="3784928"/>
                    <a:pt x="4064227" y="3787014"/>
                  </a:cubicBezTo>
                  <a:lnTo>
                    <a:pt x="3784016" y="3787014"/>
                  </a:lnTo>
                  <a:lnTo>
                    <a:pt x="3784016" y="4064228"/>
                  </a:lnTo>
                  <a:cubicBezTo>
                    <a:pt x="3781930" y="4063610"/>
                    <a:pt x="3779831" y="4063594"/>
                    <a:pt x="3777729" y="4063594"/>
                  </a:cubicBezTo>
                  <a:cubicBezTo>
                    <a:pt x="3556316" y="4063594"/>
                    <a:pt x="3376826" y="4243084"/>
                    <a:pt x="3376826" y="4464497"/>
                  </a:cubicBezTo>
                  <a:lnTo>
                    <a:pt x="2254940" y="4464497"/>
                  </a:lnTo>
                  <a:lnTo>
                    <a:pt x="2209557" y="4464497"/>
                  </a:lnTo>
                  <a:lnTo>
                    <a:pt x="1087671" y="4464497"/>
                  </a:lnTo>
                  <a:cubicBezTo>
                    <a:pt x="1087671" y="4243084"/>
                    <a:pt x="908181" y="4063594"/>
                    <a:pt x="686768" y="4063594"/>
                  </a:cubicBezTo>
                  <a:cubicBezTo>
                    <a:pt x="684666" y="4063594"/>
                    <a:pt x="682567" y="4063610"/>
                    <a:pt x="680481" y="4064228"/>
                  </a:cubicBezTo>
                  <a:lnTo>
                    <a:pt x="680481" y="3787013"/>
                  </a:lnTo>
                  <a:lnTo>
                    <a:pt x="400269" y="3787013"/>
                  </a:lnTo>
                  <a:cubicBezTo>
                    <a:pt x="400887" y="3784927"/>
                    <a:pt x="400903" y="3782828"/>
                    <a:pt x="400903" y="3780726"/>
                  </a:cubicBezTo>
                  <a:cubicBezTo>
                    <a:pt x="400903" y="3559313"/>
                    <a:pt x="221413" y="3379823"/>
                    <a:pt x="0" y="3379823"/>
                  </a:cubicBezTo>
                  <a:lnTo>
                    <a:pt x="0" y="2257937"/>
                  </a:lnTo>
                  <a:lnTo>
                    <a:pt x="0" y="2212554"/>
                  </a:lnTo>
                  <a:lnTo>
                    <a:pt x="0" y="1090668"/>
                  </a:lnTo>
                  <a:cubicBezTo>
                    <a:pt x="221413" y="1090668"/>
                    <a:pt x="400903" y="911178"/>
                    <a:pt x="400903" y="689765"/>
                  </a:cubicBezTo>
                  <a:cubicBezTo>
                    <a:pt x="400903" y="687663"/>
                    <a:pt x="400887" y="685564"/>
                    <a:pt x="400269" y="683478"/>
                  </a:cubicBezTo>
                  <a:lnTo>
                    <a:pt x="680480" y="683478"/>
                  </a:lnTo>
                  <a:lnTo>
                    <a:pt x="680480" y="400269"/>
                  </a:lnTo>
                  <a:cubicBezTo>
                    <a:pt x="682566" y="400887"/>
                    <a:pt x="684665" y="400903"/>
                    <a:pt x="686767" y="400903"/>
                  </a:cubicBezTo>
                  <a:cubicBezTo>
                    <a:pt x="908180" y="400903"/>
                    <a:pt x="1087670" y="221413"/>
                    <a:pt x="1087670" y="0"/>
                  </a:cubicBezTo>
                  <a:close/>
                </a:path>
              </a:pathLst>
            </a:custGeom>
            <a:solidFill>
              <a:schemeClr val="accent5">
                <a:lumMod val="75000"/>
                <a:alpha val="1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"/>
            <p:cNvSpPr/>
            <p:nvPr/>
          </p:nvSpPr>
          <p:spPr>
            <a:xfrm>
              <a:off x="1907704" y="1459898"/>
              <a:ext cx="5328592" cy="3922120"/>
            </a:xfrm>
            <a:custGeom>
              <a:avLst/>
              <a:gdLst/>
              <a:ahLst/>
              <a:cxnLst/>
              <a:rect l="l" t="t" r="r" b="b"/>
              <a:pathLst>
                <a:path w="4464496" h="4464497">
                  <a:moveTo>
                    <a:pt x="1087670" y="0"/>
                  </a:moveTo>
                  <a:lnTo>
                    <a:pt x="2209558" y="0"/>
                  </a:lnTo>
                  <a:lnTo>
                    <a:pt x="2254939" y="0"/>
                  </a:lnTo>
                  <a:lnTo>
                    <a:pt x="3376827" y="0"/>
                  </a:lnTo>
                  <a:cubicBezTo>
                    <a:pt x="3376827" y="221413"/>
                    <a:pt x="3556317" y="400903"/>
                    <a:pt x="3777730" y="400903"/>
                  </a:cubicBezTo>
                  <a:cubicBezTo>
                    <a:pt x="3779832" y="400903"/>
                    <a:pt x="3781931" y="400887"/>
                    <a:pt x="3784017" y="400269"/>
                  </a:cubicBezTo>
                  <a:lnTo>
                    <a:pt x="3784017" y="683477"/>
                  </a:lnTo>
                  <a:lnTo>
                    <a:pt x="4064227" y="683477"/>
                  </a:lnTo>
                  <a:cubicBezTo>
                    <a:pt x="4063609" y="685563"/>
                    <a:pt x="4063593" y="687662"/>
                    <a:pt x="4063593" y="689764"/>
                  </a:cubicBezTo>
                  <a:cubicBezTo>
                    <a:pt x="4063593" y="911177"/>
                    <a:pt x="4243083" y="1090667"/>
                    <a:pt x="4464496" y="1090667"/>
                  </a:cubicBezTo>
                  <a:lnTo>
                    <a:pt x="4464496" y="2212555"/>
                  </a:lnTo>
                  <a:lnTo>
                    <a:pt x="4464496" y="2257936"/>
                  </a:lnTo>
                  <a:lnTo>
                    <a:pt x="4464496" y="3379824"/>
                  </a:lnTo>
                  <a:cubicBezTo>
                    <a:pt x="4243083" y="3379824"/>
                    <a:pt x="4063593" y="3559314"/>
                    <a:pt x="4063593" y="3780727"/>
                  </a:cubicBezTo>
                  <a:cubicBezTo>
                    <a:pt x="4063593" y="3782829"/>
                    <a:pt x="4063609" y="3784928"/>
                    <a:pt x="4064227" y="3787014"/>
                  </a:cubicBezTo>
                  <a:lnTo>
                    <a:pt x="3784016" y="3787014"/>
                  </a:lnTo>
                  <a:lnTo>
                    <a:pt x="3784016" y="4064228"/>
                  </a:lnTo>
                  <a:cubicBezTo>
                    <a:pt x="3781930" y="4063610"/>
                    <a:pt x="3779831" y="4063594"/>
                    <a:pt x="3777729" y="4063594"/>
                  </a:cubicBezTo>
                  <a:cubicBezTo>
                    <a:pt x="3556316" y="4063594"/>
                    <a:pt x="3376826" y="4243084"/>
                    <a:pt x="3376826" y="4464497"/>
                  </a:cubicBezTo>
                  <a:lnTo>
                    <a:pt x="2254940" y="4464497"/>
                  </a:lnTo>
                  <a:lnTo>
                    <a:pt x="2209557" y="4464497"/>
                  </a:lnTo>
                  <a:lnTo>
                    <a:pt x="1087671" y="4464497"/>
                  </a:lnTo>
                  <a:cubicBezTo>
                    <a:pt x="1087671" y="4243084"/>
                    <a:pt x="908181" y="4063594"/>
                    <a:pt x="686768" y="4063594"/>
                  </a:cubicBezTo>
                  <a:cubicBezTo>
                    <a:pt x="684666" y="4063594"/>
                    <a:pt x="682567" y="4063610"/>
                    <a:pt x="680481" y="4064228"/>
                  </a:cubicBezTo>
                  <a:lnTo>
                    <a:pt x="680481" y="3787013"/>
                  </a:lnTo>
                  <a:lnTo>
                    <a:pt x="400269" y="3787013"/>
                  </a:lnTo>
                  <a:cubicBezTo>
                    <a:pt x="400887" y="3784927"/>
                    <a:pt x="400903" y="3782828"/>
                    <a:pt x="400903" y="3780726"/>
                  </a:cubicBezTo>
                  <a:cubicBezTo>
                    <a:pt x="400903" y="3559313"/>
                    <a:pt x="221413" y="3379823"/>
                    <a:pt x="0" y="3379823"/>
                  </a:cubicBezTo>
                  <a:lnTo>
                    <a:pt x="0" y="2257937"/>
                  </a:lnTo>
                  <a:lnTo>
                    <a:pt x="0" y="2212554"/>
                  </a:lnTo>
                  <a:lnTo>
                    <a:pt x="0" y="1090668"/>
                  </a:lnTo>
                  <a:cubicBezTo>
                    <a:pt x="221413" y="1090668"/>
                    <a:pt x="400903" y="911178"/>
                    <a:pt x="400903" y="689765"/>
                  </a:cubicBezTo>
                  <a:cubicBezTo>
                    <a:pt x="400903" y="687663"/>
                    <a:pt x="400887" y="685564"/>
                    <a:pt x="400269" y="683478"/>
                  </a:cubicBezTo>
                  <a:lnTo>
                    <a:pt x="680480" y="683478"/>
                  </a:lnTo>
                  <a:lnTo>
                    <a:pt x="680480" y="400269"/>
                  </a:lnTo>
                  <a:cubicBezTo>
                    <a:pt x="682566" y="400887"/>
                    <a:pt x="684665" y="400903"/>
                    <a:pt x="686767" y="400903"/>
                  </a:cubicBezTo>
                  <a:cubicBezTo>
                    <a:pt x="908180" y="400903"/>
                    <a:pt x="1087670" y="221413"/>
                    <a:pt x="1087670" y="0"/>
                  </a:cubicBez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275856" y="3541149"/>
            <a:ext cx="2592288" cy="180858"/>
            <a:chOff x="5364088" y="1664804"/>
            <a:chExt cx="3096344" cy="216024"/>
          </a:xfrm>
        </p:grpSpPr>
        <p:grpSp>
          <p:nvGrpSpPr>
            <p:cNvPr id="19" name="Group 18"/>
            <p:cNvGrpSpPr/>
            <p:nvPr/>
          </p:nvGrpSpPr>
          <p:grpSpPr>
            <a:xfrm>
              <a:off x="6804248" y="1664804"/>
              <a:ext cx="216024" cy="216024"/>
              <a:chOff x="7740352" y="1772816"/>
              <a:chExt cx="216024" cy="216024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7740352" y="1772816"/>
                <a:ext cx="216024" cy="216024"/>
              </a:xfrm>
              <a:prstGeom prst="rect">
                <a:avLst/>
              </a:prstGeom>
              <a:noFill/>
              <a:ln w="158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 rot="2700000">
                <a:off x="7740352" y="1772816"/>
                <a:ext cx="216024" cy="216024"/>
              </a:xfrm>
              <a:prstGeom prst="rect">
                <a:avLst/>
              </a:prstGeom>
              <a:noFill/>
              <a:ln w="158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7164288" y="1731045"/>
              <a:ext cx="1296144" cy="83542"/>
              <a:chOff x="7164288" y="1761282"/>
              <a:chExt cx="1296144" cy="83542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7164288" y="1761282"/>
                <a:ext cx="1296144" cy="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7164288" y="1844824"/>
                <a:ext cx="1080120" cy="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 flipH="1">
              <a:off x="5364088" y="1731045"/>
              <a:ext cx="1296144" cy="83542"/>
              <a:chOff x="7164288" y="1761282"/>
              <a:chExt cx="1296144" cy="83542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7164288" y="1761282"/>
                <a:ext cx="1296144" cy="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7164288" y="1844824"/>
                <a:ext cx="1080120" cy="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Ginekološki simpozij…">
            <a:extLst>
              <a:ext uri="{FF2B5EF4-FFF2-40B4-BE49-F238E27FC236}">
                <a16:creationId xmlns:a16="http://schemas.microsoft.com/office/drawing/2014/main" id="{ABE2B2EB-8D13-1577-E026-BADBDC58656E}"/>
              </a:ext>
            </a:extLst>
          </p:cNvPr>
          <p:cNvSpPr txBox="1"/>
          <p:nvPr/>
        </p:nvSpPr>
        <p:spPr>
          <a:xfrm>
            <a:off x="1943184" y="1370678"/>
            <a:ext cx="5342346" cy="20424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ctr" defTabSz="457200">
              <a:lnSpc>
                <a:spcPct val="150000"/>
              </a:lnSpc>
              <a:spcBef>
                <a:spcPts val="0"/>
              </a:spcBef>
              <a:tabLst>
                <a:tab pos="5029200" algn="l"/>
              </a:tabLst>
              <a:defRPr sz="300" u="sng" spc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3300" dirty="0">
              <a:solidFill>
                <a:srgbClr val="002060"/>
              </a:solidFill>
            </a:endParaRPr>
          </a:p>
          <a:p>
            <a:pPr algn="ctr" defTabSz="457200">
              <a:lnSpc>
                <a:spcPct val="120000"/>
              </a:lnSpc>
              <a:spcBef>
                <a:spcPts val="0"/>
              </a:spcBef>
              <a:tabLst>
                <a:tab pos="5029200" algn="l"/>
              </a:tabLst>
              <a:defRPr sz="4500" b="1" i="0" spc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3300" dirty="0">
                <a:solidFill>
                  <a:srgbClr val="002060"/>
                </a:solidFill>
              </a:rPr>
              <a:t>RAK JAJČNIKOV</a:t>
            </a:r>
            <a:endParaRPr lang="sl-SI" sz="3300" dirty="0">
              <a:solidFill>
                <a:srgbClr val="002060"/>
              </a:solidFill>
            </a:endParaRPr>
          </a:p>
          <a:p>
            <a:pPr algn="ctr" defTabSz="457200">
              <a:lnSpc>
                <a:spcPct val="120000"/>
              </a:lnSpc>
              <a:spcBef>
                <a:spcPts val="0"/>
              </a:spcBef>
              <a:tabLst>
                <a:tab pos="5029200" algn="l"/>
              </a:tabLst>
              <a:defRPr sz="4500" b="1" i="0" spc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sl-SI" sz="3300" dirty="0">
                <a:solidFill>
                  <a:srgbClr val="002060"/>
                </a:solidFill>
              </a:rPr>
              <a:t>ZANOSITEV in NOSEČNOST</a:t>
            </a:r>
            <a:endParaRPr sz="3300" dirty="0">
              <a:solidFill>
                <a:srgbClr val="00206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2A604B-8B0F-E550-F70C-9E32081B4567}"/>
              </a:ext>
            </a:extLst>
          </p:cNvPr>
          <p:cNvSpPr txBox="1"/>
          <p:nvPr/>
        </p:nvSpPr>
        <p:spPr>
          <a:xfrm>
            <a:off x="2273625" y="4015443"/>
            <a:ext cx="4572000" cy="803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l-SI" sz="2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sl-SI" sz="22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inekološko srečanje</a:t>
            </a:r>
          </a:p>
          <a:p>
            <a:pPr algn="ctr">
              <a:lnSpc>
                <a:spcPct val="150000"/>
              </a:lnSpc>
            </a:pPr>
            <a:r>
              <a:rPr lang="sl-SI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November 2024</a:t>
            </a:r>
            <a:endParaRPr lang="en-SI" sz="1800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Picture 2" descr="Onkološki inštitut Ljubljana - Slikovna gradiva">
            <a:extLst>
              <a:ext uri="{FF2B5EF4-FFF2-40B4-BE49-F238E27FC236}">
                <a16:creationId xmlns:a16="http://schemas.microsoft.com/office/drawing/2014/main" id="{2527C646-6B78-1B41-62F4-12C795ED6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266" y="317961"/>
            <a:ext cx="3240609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7584" y="47"/>
            <a:ext cx="9144000" cy="1069514"/>
          </a:xfrm>
        </p:spPr>
        <p:txBody>
          <a:bodyPr/>
          <a:lstStyle/>
          <a:p>
            <a:r>
              <a:rPr lang="en-US" altLang="ko-KR" sz="2500" dirty="0">
                <a:solidFill>
                  <a:srgbClr val="002060"/>
                </a:solidFill>
              </a:rPr>
              <a:t>RAK JAJČNIKOV: ZANOSITEV IN NOSEČNOST</a:t>
            </a:r>
            <a:endParaRPr lang="ko-KR" altLang="en-US" sz="2600" i="1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339752" y="1086744"/>
            <a:ext cx="8229600" cy="460648"/>
          </a:xfrm>
        </p:spPr>
        <p:txBody>
          <a:bodyPr/>
          <a:lstStyle/>
          <a:p>
            <a:r>
              <a:rPr lang="en-US" sz="1700" b="1" i="1" dirty="0" err="1">
                <a:solidFill>
                  <a:schemeClr val="tx2"/>
                </a:solidFill>
              </a:rPr>
              <a:t>Četrtek</a:t>
            </a:r>
            <a:r>
              <a:rPr lang="en-US" sz="1700" b="1" i="1" dirty="0">
                <a:solidFill>
                  <a:schemeClr val="tx2"/>
                </a:solidFill>
              </a:rPr>
              <a:t> 28.11.2024 </a:t>
            </a:r>
            <a:r>
              <a:rPr lang="en-US" sz="1700" b="1" i="1" dirty="0" err="1">
                <a:solidFill>
                  <a:schemeClr val="tx2"/>
                </a:solidFill>
              </a:rPr>
              <a:t>ob</a:t>
            </a:r>
            <a:r>
              <a:rPr lang="en-US" sz="1700" b="1" i="1" dirty="0">
                <a:solidFill>
                  <a:schemeClr val="tx2"/>
                </a:solidFill>
              </a:rPr>
              <a:t> 14.00 </a:t>
            </a:r>
            <a:r>
              <a:rPr lang="en-US" sz="1700" b="1" i="1" dirty="0" err="1">
                <a:solidFill>
                  <a:schemeClr val="tx2"/>
                </a:solidFill>
              </a:rPr>
              <a:t>uri</a:t>
            </a:r>
            <a:r>
              <a:rPr lang="en-US" sz="1700" b="1" i="1" dirty="0">
                <a:solidFill>
                  <a:schemeClr val="tx2"/>
                </a:solidFill>
              </a:rPr>
              <a:t>, ON-LINE</a:t>
            </a:r>
            <a:endParaRPr lang="en-US" altLang="ko-KR" sz="1700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>
          <a:xfrm>
            <a:off x="286622" y="2348880"/>
            <a:ext cx="8337971" cy="3600400"/>
          </a:xfrm>
        </p:spPr>
        <p:txBody>
          <a:bodyPr/>
          <a:lstStyle/>
          <a:p>
            <a:pPr algn="ctr"/>
            <a:r>
              <a:rPr lang="sl-SI" altLang="ko-KR" dirty="0">
                <a:latin typeface="Arial" pitchFamily="34" charset="0"/>
                <a:cs typeface="Arial" pitchFamily="34" charset="0"/>
              </a:rPr>
              <a:t>SPOŠTOVANI</a:t>
            </a:r>
          </a:p>
          <a:p>
            <a:pPr algn="ctr"/>
            <a:endParaRPr lang="sl-SI" altLang="ko-KR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l-SI" altLang="ko-KR" dirty="0">
                <a:latin typeface="Arial" pitchFamily="34" charset="0"/>
                <a:cs typeface="Arial" pitchFamily="34" charset="0"/>
              </a:rPr>
              <a:t>Leto je naokoli in vabimo vas, da se nam zopet pridružite na ginekološkem srečanju o raku jajčnikov. </a:t>
            </a:r>
          </a:p>
          <a:p>
            <a:pPr algn="ctr"/>
            <a:endParaRPr lang="sl-SI" altLang="ko-KR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l-SI" altLang="ko-KR" dirty="0">
                <a:latin typeface="Arial" pitchFamily="34" charset="0"/>
                <a:cs typeface="Arial" pitchFamily="34" charset="0"/>
              </a:rPr>
              <a:t>Srečanje bo potekalo on-line, v četrtek </a:t>
            </a:r>
            <a:r>
              <a:rPr lang="sl-SI" altLang="ko-KR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28.11.2024 </a:t>
            </a:r>
            <a:r>
              <a:rPr lang="sl-SI" altLang="ko-KR" dirty="0">
                <a:latin typeface="Arial" pitchFamily="34" charset="0"/>
                <a:cs typeface="Arial" pitchFamily="34" charset="0"/>
              </a:rPr>
              <a:t>ob</a:t>
            </a:r>
            <a:r>
              <a:rPr lang="sl-SI" altLang="ko-KR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14.00 uri</a:t>
            </a:r>
            <a:r>
              <a:rPr lang="sl-SI" altLang="ko-KR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sl-SI" altLang="ko-KR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l-SI" altLang="ko-KR" dirty="0">
                <a:latin typeface="Arial" pitchFamily="34" charset="0"/>
                <a:cs typeface="Arial" pitchFamily="34" charset="0"/>
              </a:rPr>
              <a:t>Prepričani smo, da smo sestavili zanimiv program, ki bo povzel in izpostavil pomembne novosti pri obravnavi in zdravljenju žensk z rakom jajčnikov. </a:t>
            </a:r>
          </a:p>
          <a:p>
            <a:pPr algn="ctr"/>
            <a:r>
              <a:rPr lang="sl-SI" altLang="ko-KR" dirty="0">
                <a:latin typeface="Arial" pitchFamily="34" charset="0"/>
                <a:cs typeface="Arial" pitchFamily="34" charset="0"/>
              </a:rPr>
              <a:t>K sodelovanju smo povabili strokovnjake iz različnih specialnosti.</a:t>
            </a:r>
          </a:p>
          <a:p>
            <a:pPr algn="ctr"/>
            <a:endParaRPr lang="sl-SI" altLang="ko-KR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l-SI" altLang="ko-KR" dirty="0">
                <a:latin typeface="Arial" pitchFamily="34" charset="0"/>
                <a:cs typeface="Arial" pitchFamily="34" charset="0"/>
              </a:rPr>
              <a:t>Prijave potekajo preko spletnega obrazca</a:t>
            </a:r>
          </a:p>
          <a:p>
            <a:pPr algn="ctr"/>
            <a:endParaRPr lang="sl-SI" altLang="ko-KR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l-SI" altLang="ko-KR" dirty="0">
                <a:latin typeface="Arial" pitchFamily="34" charset="0"/>
                <a:cs typeface="Arial" pitchFamily="34" charset="0"/>
              </a:rPr>
              <a:t>Kotizacije ni. </a:t>
            </a:r>
          </a:p>
          <a:p>
            <a:pPr algn="ctr"/>
            <a:r>
              <a:rPr lang="sl-SI" altLang="ko-KR" dirty="0">
                <a:latin typeface="Arial" pitchFamily="34" charset="0"/>
                <a:cs typeface="Arial" pitchFamily="34" charset="0"/>
              </a:rPr>
              <a:t>Poskrbeli smo za dodelitev kreditnih točk pri Zdravniški Zbornici Slovenije.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3387B93-62BC-EEF2-E45F-942A343D2DC0}"/>
              </a:ext>
            </a:extLst>
          </p:cNvPr>
          <p:cNvSpPr/>
          <p:nvPr/>
        </p:nvSpPr>
        <p:spPr>
          <a:xfrm>
            <a:off x="107504" y="-2979713"/>
            <a:ext cx="8928992" cy="4608512"/>
          </a:xfrm>
          <a:custGeom>
            <a:avLst/>
            <a:gdLst/>
            <a:ahLst/>
            <a:cxnLst/>
            <a:rect l="l" t="t" r="r" b="b"/>
            <a:pathLst>
              <a:path w="4464496" h="4464497">
                <a:moveTo>
                  <a:pt x="1087670" y="0"/>
                </a:moveTo>
                <a:lnTo>
                  <a:pt x="2209558" y="0"/>
                </a:lnTo>
                <a:lnTo>
                  <a:pt x="2254939" y="0"/>
                </a:lnTo>
                <a:lnTo>
                  <a:pt x="3376827" y="0"/>
                </a:lnTo>
                <a:cubicBezTo>
                  <a:pt x="3376827" y="221413"/>
                  <a:pt x="3556317" y="400903"/>
                  <a:pt x="3777730" y="400903"/>
                </a:cubicBezTo>
                <a:cubicBezTo>
                  <a:pt x="3779832" y="400903"/>
                  <a:pt x="3781931" y="400887"/>
                  <a:pt x="3784017" y="400269"/>
                </a:cubicBezTo>
                <a:lnTo>
                  <a:pt x="3784017" y="683477"/>
                </a:lnTo>
                <a:lnTo>
                  <a:pt x="4064227" y="683477"/>
                </a:lnTo>
                <a:cubicBezTo>
                  <a:pt x="4063609" y="685563"/>
                  <a:pt x="4063593" y="687662"/>
                  <a:pt x="4063593" y="689764"/>
                </a:cubicBezTo>
                <a:cubicBezTo>
                  <a:pt x="4063593" y="911177"/>
                  <a:pt x="4243083" y="1090667"/>
                  <a:pt x="4464496" y="1090667"/>
                </a:cubicBezTo>
                <a:lnTo>
                  <a:pt x="4464496" y="2212555"/>
                </a:lnTo>
                <a:lnTo>
                  <a:pt x="4464496" y="2257936"/>
                </a:lnTo>
                <a:lnTo>
                  <a:pt x="4464496" y="3379824"/>
                </a:lnTo>
                <a:cubicBezTo>
                  <a:pt x="4243083" y="3379824"/>
                  <a:pt x="4063593" y="3559314"/>
                  <a:pt x="4063593" y="3780727"/>
                </a:cubicBezTo>
                <a:cubicBezTo>
                  <a:pt x="4063593" y="3782829"/>
                  <a:pt x="4063609" y="3784928"/>
                  <a:pt x="4064227" y="3787014"/>
                </a:cubicBezTo>
                <a:lnTo>
                  <a:pt x="3784016" y="3787014"/>
                </a:lnTo>
                <a:lnTo>
                  <a:pt x="3784016" y="4064228"/>
                </a:lnTo>
                <a:cubicBezTo>
                  <a:pt x="3781930" y="4063610"/>
                  <a:pt x="3779831" y="4063594"/>
                  <a:pt x="3777729" y="4063594"/>
                </a:cubicBezTo>
                <a:cubicBezTo>
                  <a:pt x="3556316" y="4063594"/>
                  <a:pt x="3376826" y="4243084"/>
                  <a:pt x="3376826" y="4464497"/>
                </a:cubicBezTo>
                <a:lnTo>
                  <a:pt x="2254940" y="4464497"/>
                </a:lnTo>
                <a:lnTo>
                  <a:pt x="2209557" y="4464497"/>
                </a:lnTo>
                <a:lnTo>
                  <a:pt x="1087671" y="4464497"/>
                </a:lnTo>
                <a:cubicBezTo>
                  <a:pt x="1087671" y="4243084"/>
                  <a:pt x="908181" y="4063594"/>
                  <a:pt x="686768" y="4063594"/>
                </a:cubicBezTo>
                <a:cubicBezTo>
                  <a:pt x="684666" y="4063594"/>
                  <a:pt x="682567" y="4063610"/>
                  <a:pt x="680481" y="4064228"/>
                </a:cubicBezTo>
                <a:lnTo>
                  <a:pt x="680481" y="3787013"/>
                </a:lnTo>
                <a:lnTo>
                  <a:pt x="400269" y="3787013"/>
                </a:lnTo>
                <a:cubicBezTo>
                  <a:pt x="400887" y="3784927"/>
                  <a:pt x="400903" y="3782828"/>
                  <a:pt x="400903" y="3780726"/>
                </a:cubicBezTo>
                <a:cubicBezTo>
                  <a:pt x="400903" y="3559313"/>
                  <a:pt x="221413" y="3379823"/>
                  <a:pt x="0" y="3379823"/>
                </a:cubicBezTo>
                <a:lnTo>
                  <a:pt x="0" y="2257937"/>
                </a:lnTo>
                <a:lnTo>
                  <a:pt x="0" y="2212554"/>
                </a:lnTo>
                <a:lnTo>
                  <a:pt x="0" y="1090668"/>
                </a:lnTo>
                <a:cubicBezTo>
                  <a:pt x="221413" y="1090668"/>
                  <a:pt x="400903" y="911178"/>
                  <a:pt x="400903" y="689765"/>
                </a:cubicBezTo>
                <a:cubicBezTo>
                  <a:pt x="400903" y="687663"/>
                  <a:pt x="400887" y="685564"/>
                  <a:pt x="400269" y="683478"/>
                </a:cubicBezTo>
                <a:lnTo>
                  <a:pt x="680480" y="683478"/>
                </a:lnTo>
                <a:lnTo>
                  <a:pt x="680480" y="400269"/>
                </a:lnTo>
                <a:cubicBezTo>
                  <a:pt x="682566" y="400887"/>
                  <a:pt x="684665" y="400903"/>
                  <a:pt x="686767" y="400903"/>
                </a:cubicBezTo>
                <a:cubicBezTo>
                  <a:pt x="908180" y="400903"/>
                  <a:pt x="1087670" y="221413"/>
                  <a:pt x="1087670" y="0"/>
                </a:cubicBezTo>
                <a:close/>
              </a:path>
            </a:pathLst>
          </a:cu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3D6D615-5AD3-C0C3-58A0-050C9573F2E5}"/>
              </a:ext>
            </a:extLst>
          </p:cNvPr>
          <p:cNvCxnSpPr/>
          <p:nvPr/>
        </p:nvCxnSpPr>
        <p:spPr>
          <a:xfrm>
            <a:off x="369565" y="5013176"/>
            <a:ext cx="8487813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5271F47-863A-4D24-BB98-A16633BDD3D5}"/>
              </a:ext>
            </a:extLst>
          </p:cNvPr>
          <p:cNvCxnSpPr/>
          <p:nvPr/>
        </p:nvCxnSpPr>
        <p:spPr>
          <a:xfrm>
            <a:off x="369565" y="5445224"/>
            <a:ext cx="8487813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A3F2EE2-43C1-BBA5-8E8A-425DDDFDF1DE}"/>
              </a:ext>
            </a:extLst>
          </p:cNvPr>
          <p:cNvSpPr txBox="1"/>
          <p:nvPr/>
        </p:nvSpPr>
        <p:spPr>
          <a:xfrm rot="16200000">
            <a:off x="-271313" y="3167390"/>
            <a:ext cx="200093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2060"/>
                </a:solidFill>
              </a:rPr>
              <a:t>PROGRAM</a:t>
            </a:r>
          </a:p>
        </p:txBody>
      </p:sp>
      <p:sp>
        <p:nvSpPr>
          <p:cNvPr id="14" name="14.00   Uvod…">
            <a:extLst>
              <a:ext uri="{FF2B5EF4-FFF2-40B4-BE49-F238E27FC236}">
                <a16:creationId xmlns:a16="http://schemas.microsoft.com/office/drawing/2014/main" id="{28F67A39-9A8F-E74F-1CA8-CB512EFE005B}"/>
              </a:ext>
            </a:extLst>
          </p:cNvPr>
          <p:cNvSpPr txBox="1">
            <a:spLocks/>
          </p:cNvSpPr>
          <p:nvPr/>
        </p:nvSpPr>
        <p:spPr>
          <a:xfrm>
            <a:off x="2262962" y="260648"/>
            <a:ext cx="6547857" cy="50710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b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14.00   </a:t>
            </a:r>
            <a:r>
              <a:rPr lang="en-GB" sz="1000" b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Uvod</a:t>
            </a:r>
            <a:endParaRPr lang="en-GB" sz="1000" b="1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GB" sz="1000" b="1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GB" sz="1000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GB" sz="1000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GB" sz="1000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 b="1" i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b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14.05   </a:t>
            </a:r>
            <a:r>
              <a:rPr lang="en-GB" sz="1000" b="1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RAK JAJČNIKOV V NOSEČNOSTI – PREGLED PROBLEMATIKE</a:t>
            </a:r>
          </a:p>
          <a:p>
            <a:pPr marL="0" indent="0" defTabSz="246888">
              <a:spcBef>
                <a:spcPts val="0"/>
              </a:spcBef>
              <a:buFontTx/>
              <a:buNone/>
              <a:defRPr sz="1296" i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            doc.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dr.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Sebastjan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Merlo,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dr.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med.</a:t>
            </a:r>
          </a:p>
          <a:p>
            <a:pPr marL="0" indent="0" defTabSz="246888">
              <a:spcBef>
                <a:spcPts val="0"/>
              </a:spcBef>
              <a:buFontTx/>
              <a:buNone/>
              <a:defRPr sz="1296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GB" sz="1000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b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14.15   SHRANJEVANJE GENETSKEGA MATERIALA </a:t>
            </a:r>
          </a:p>
          <a:p>
            <a:pPr marL="0" indent="0" defTabSz="246888">
              <a:spcBef>
                <a:spcPts val="0"/>
              </a:spcBef>
              <a:buFontTx/>
              <a:buNone/>
              <a:defRPr sz="1296" i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            doc.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dr.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 Nina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Jančar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dr.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med.</a:t>
            </a:r>
          </a:p>
          <a:p>
            <a:pPr marL="0" indent="0" defTabSz="246888">
              <a:spcBef>
                <a:spcPts val="0"/>
              </a:spcBef>
              <a:buFontTx/>
              <a:buNone/>
              <a:defRPr sz="1296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GB" sz="1000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b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14.25  OHRANJANJE PLODNOSTI, RAK JAJČNIKOV in ENERGETSKI INŠTRUMENTI</a:t>
            </a:r>
          </a:p>
          <a:p>
            <a:pPr marL="0" indent="0" defTabSz="246888">
              <a:spcBef>
                <a:spcPts val="0"/>
              </a:spcBef>
              <a:buFontTx/>
              <a:buNone/>
              <a:defRPr sz="1296" i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           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asist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. Maja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Krajec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dr.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med.</a:t>
            </a: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b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GB" sz="1000" i="1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b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14.40  SLIKOVNE PREISKAVE, NOSEČNOST IN RAK JAJČNIKOV</a:t>
            </a:r>
          </a:p>
          <a:p>
            <a:pPr marL="0" indent="0" defTabSz="246888">
              <a:spcBef>
                <a:spcPts val="0"/>
              </a:spcBef>
              <a:buFontTx/>
              <a:buNone/>
              <a:defRPr sz="1296" i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i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           doc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dr.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Maja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Mušič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dr.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med.</a:t>
            </a: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GB" sz="1000" i="1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b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14.55  VODENJE NOSEČNOSTI Z ZNANO DIAGNOZO RAK JAJČNIKOV</a:t>
            </a:r>
          </a:p>
          <a:p>
            <a:pPr marL="0" indent="0" defTabSz="246888">
              <a:spcBef>
                <a:spcPts val="0"/>
              </a:spcBef>
              <a:buFontTx/>
              <a:buNone/>
              <a:defRPr sz="1296" i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            doc.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dr.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Renata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Košir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Pogačnik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dr.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med.</a:t>
            </a: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GB" sz="1000" i="1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b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15.10  OSKRBA EPIZIOTOMIJSKE BRAZGOTINE Z LASERJEM</a:t>
            </a:r>
          </a:p>
          <a:p>
            <a:pPr marL="0" indent="0" defTabSz="246888">
              <a:spcBef>
                <a:spcPts val="0"/>
              </a:spcBef>
              <a:buFontTx/>
              <a:buNone/>
              <a:defRPr sz="1296" i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            Katja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Miličević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dr.med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GB" sz="1000" i="1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b="1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15.25  </a:t>
            </a:r>
            <a:r>
              <a:rPr lang="en-GB" sz="1000" b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IMUNOTERAPIJA IN NJEN VPLIV NA ZANOSITEV</a:t>
            </a:r>
          </a:p>
          <a:p>
            <a:pPr marL="0" indent="0" defTabSz="246888">
              <a:spcBef>
                <a:spcPts val="0"/>
              </a:spcBef>
              <a:buFontTx/>
              <a:buNone/>
              <a:defRPr sz="1296" i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            Maja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Ravnik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dr.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med.</a:t>
            </a:r>
          </a:p>
          <a:p>
            <a:pPr marL="0" indent="0" defTabSz="246888">
              <a:spcBef>
                <a:spcPts val="0"/>
              </a:spcBef>
              <a:buFontTx/>
              <a:buNone/>
              <a:defRPr sz="1296" b="1" i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GB" sz="1000" b="1" i="1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 i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b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15.40  KONJUGATI PROTITELES  IN ZDRAVIL (ADC)  PRI  ZDRAVLJENJU GINEKOLOŠKIH RAKOV </a:t>
            </a:r>
            <a:endParaRPr lang="en-GB" sz="1000" b="1" i="1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 i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           Breda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Škrbinc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dr.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med.</a:t>
            </a: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GB" sz="1000" b="1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b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15.55  </a:t>
            </a:r>
            <a:r>
              <a:rPr lang="en-GB" sz="1000" b="1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OKVARA HOMOLOGNE REKOMBINACIJE (HRD) – BIOMARKER ZA ZDRAVLJENJE RAKA JAJČNIKOV</a:t>
            </a:r>
            <a:endParaRPr lang="en-GB" sz="1000" b="1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 i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            doc.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dr.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Erik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Škof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000" i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dr.</a:t>
            </a:r>
            <a:r>
              <a:rPr lang="en-GB" sz="1000" i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med.</a:t>
            </a:r>
          </a:p>
          <a:p>
            <a:pPr marL="0" indent="0" defTabSz="246888">
              <a:spcBef>
                <a:spcPts val="0"/>
              </a:spcBef>
              <a:buFontTx/>
              <a:buNone/>
              <a:defRPr sz="1296" i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GB" sz="1000" i="1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b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16.10  </a:t>
            </a:r>
            <a:r>
              <a:rPr lang="en-GB" sz="1000" b="1" i="0" u="none" strike="noStrike" dirty="0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HRD TESTIRANJE V SLOVENIJI – ENOLETNE IZKUŠNJEV</a:t>
            </a:r>
            <a:endParaRPr lang="en-GB" sz="1000" b="1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           </a:t>
            </a:r>
            <a:r>
              <a:rPr lang="en-GB" sz="1000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dr.</a:t>
            </a:r>
            <a:r>
              <a:rPr lang="en-GB" sz="1000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 Vida </a:t>
            </a:r>
            <a:r>
              <a:rPr lang="en-GB" sz="1000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Stegel</a:t>
            </a:r>
            <a:r>
              <a:rPr lang="en-GB" sz="1000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, univ. dipl. biol.</a:t>
            </a: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GB" sz="10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GB" sz="1000" b="1" dirty="0">
              <a:solidFill>
                <a:srgbClr val="275D9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GB" sz="1000" b="1" dirty="0">
              <a:solidFill>
                <a:srgbClr val="275D9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GB" sz="1000" b="1" dirty="0">
              <a:solidFill>
                <a:srgbClr val="275D9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GB" sz="1000" b="1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16.25  </a:t>
            </a:r>
            <a:r>
              <a:rPr lang="en-GB" sz="1000" b="1" dirty="0" err="1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Zaključek</a:t>
            </a:r>
            <a:endParaRPr lang="en-GB" sz="1000" b="1"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GB" sz="1000" b="1" dirty="0">
              <a:solidFill>
                <a:srgbClr val="275D9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defTabSz="246888">
              <a:spcBef>
                <a:spcPts val="0"/>
              </a:spcBef>
              <a:buFontTx/>
              <a:buNone/>
              <a:defRPr sz="1296" b="1">
                <a:solidFill>
                  <a:srgbClr val="275D9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GB" sz="1000" b="1" dirty="0">
              <a:solidFill>
                <a:srgbClr val="275D9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6522FA7-E68C-F081-63C4-AE50B7C18EA6}"/>
              </a:ext>
            </a:extLst>
          </p:cNvPr>
          <p:cNvCxnSpPr/>
          <p:nvPr/>
        </p:nvCxnSpPr>
        <p:spPr>
          <a:xfrm>
            <a:off x="1763688" y="620688"/>
            <a:ext cx="6768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E79DBE-56A2-6A50-70F4-DEB7897C7B34}"/>
              </a:ext>
            </a:extLst>
          </p:cNvPr>
          <p:cNvCxnSpPr/>
          <p:nvPr/>
        </p:nvCxnSpPr>
        <p:spPr>
          <a:xfrm>
            <a:off x="1763688" y="5877272"/>
            <a:ext cx="6768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EA1D943F-88CB-254C-970D-21DA76924184}"/>
              </a:ext>
            </a:extLst>
          </p:cNvPr>
          <p:cNvSpPr txBox="1"/>
          <p:nvPr/>
        </p:nvSpPr>
        <p:spPr>
          <a:xfrm>
            <a:off x="8843211" y="61120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23089</TotalTime>
  <Words>304</Words>
  <Application>Microsoft Macintosh PowerPoint</Application>
  <PresentationFormat>On-screen Show (4:3)</PresentationFormat>
  <Paragraphs>61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맑은 고딕</vt:lpstr>
      <vt:lpstr>Arial</vt:lpstr>
      <vt:lpstr>Calibri</vt:lpstr>
      <vt:lpstr>Office Theme</vt:lpstr>
      <vt:lpstr>Custom Design</vt:lpstr>
      <vt:lpstr>PowerPoint Presentation</vt:lpstr>
      <vt:lpstr>RAK JAJČNIKOV: ZANOSITEV IN NOSEČNOST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Kovačević Nina</cp:lastModifiedBy>
  <cp:revision>67</cp:revision>
  <cp:lastPrinted>2024-11-11T14:49:40Z</cp:lastPrinted>
  <dcterms:created xsi:type="dcterms:W3CDTF">2014-04-01T16:35:38Z</dcterms:created>
  <dcterms:modified xsi:type="dcterms:W3CDTF">2024-11-11T15:26:46Z</dcterms:modified>
</cp:coreProperties>
</file>